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88" r:id="rId4"/>
    <p:sldId id="289" r:id="rId5"/>
    <p:sldId id="290" r:id="rId6"/>
    <p:sldId id="291" r:id="rId7"/>
    <p:sldId id="292" r:id="rId8"/>
    <p:sldId id="294" r:id="rId9"/>
    <p:sldId id="307" r:id="rId10"/>
    <p:sldId id="308" r:id="rId11"/>
    <p:sldId id="309" r:id="rId12"/>
    <p:sldId id="313" r:id="rId13"/>
    <p:sldId id="316" r:id="rId14"/>
    <p:sldId id="314" r:id="rId15"/>
    <p:sldId id="315" r:id="rId16"/>
    <p:sldId id="317" r:id="rId17"/>
    <p:sldId id="318" r:id="rId18"/>
    <p:sldId id="319" r:id="rId19"/>
    <p:sldId id="320" r:id="rId20"/>
    <p:sldId id="321" r:id="rId21"/>
    <p:sldId id="287" r:id="rId22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4" autoAdjust="0"/>
    <p:restoredTop sz="94660"/>
  </p:normalViewPr>
  <p:slideViewPr>
    <p:cSldViewPr snapToGrid="0">
      <p:cViewPr varScale="1">
        <p:scale>
          <a:sx n="95" d="100"/>
          <a:sy n="95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308B2-C509-4B69-A2F6-06B504DC9D56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7317"/>
            <a:ext cx="2945659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377317"/>
            <a:ext cx="2945659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D03AE-7DF8-4428-856A-C0C1C833D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733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7F763-C5B7-441B-B8F8-03BC594F76F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45659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7317"/>
            <a:ext cx="2945659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33DA2-E608-4EAD-8A9E-3662650D8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806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82F1A-FB97-4032-81CB-51CA7102A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658BC0-A236-4B2A-B957-D279833272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DF3BA4-2063-41CA-9B54-3571A06DF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1BF4-1FEF-4F97-9929-4263DE13950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E0515-EBC0-4312-8058-490CE6059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CC8BFF-CD1D-49DA-A5F8-6D47623B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FE93-037E-48A1-9927-B090102FB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72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8AC60-DBB2-4D6D-B5D7-B0FD38B51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28911A-1CDB-453D-A363-25278D192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33313E-B9B0-4B90-82EE-8DFC6665E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1BF4-1FEF-4F97-9929-4263DE13950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5C17BF-7E02-48C6-BD0C-6D50D29F8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05E7EC-64F0-4F4A-9D94-AAB30803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FE93-037E-48A1-9927-B090102FB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4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A1A41BD-51E9-41A1-8A84-7338E94EA0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AEB829-439A-4D3B-BFF3-7CCA5239F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D63853-4F95-4F6E-9A6E-F30DB7604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1BF4-1FEF-4F97-9929-4263DE13950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2BF876-B243-4907-8908-698032FB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EDCCB7-D9C3-4161-B1B8-26D29745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FE93-037E-48A1-9927-B090102FB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302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197D7-7CB3-4D2B-8CCF-215EAA6281D3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1E3C4-37AA-4D39-B7AA-21DA0C1C84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0001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A3928-7C28-4FDB-A40C-43DD915FC0B5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D313C-D53D-49DA-998B-FF8B116D7B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6006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4C048-2CE1-4B23-923D-B5C644EFC1F7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AA0D7-145B-44CF-8AA8-5F75FBA09D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7471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FA4A6-9555-4A7B-A114-F6793DC2F112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9B852-E823-4767-B032-723CCD8AB0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8702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171EF-0C89-4145-BB9B-B45D43D499DE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94561-B417-4D56-ACB0-B078B35F6E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5244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BAE47-B87D-400A-99CC-95EA9A699B32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AF8FF-EF40-47A2-B1A3-E1F764EE40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860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B6E5D-D14A-4858-A40D-1D11320B78B9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895DF-A83E-4682-B174-5A3E507DA1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7061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2D11B-373B-4238-AE07-7D86EC0F8B51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CD81C-6A4C-450A-9B96-9ECFF3AB7E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1684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0AE9C-08C0-4EDF-9DA1-84BB25D2D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99A6D9-82A4-43F3-AC94-7D093163C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0172A7-8666-49A2-9B8A-7B0992F42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1BF4-1FEF-4F97-9929-4263DE13950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AFD902-3774-4CAA-83D8-3AB34224D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F4CE81-A488-48E7-9D10-04488B304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FE93-037E-48A1-9927-B090102FB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0063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9DD9E-028B-4AA3-AD93-32F4F34FB67B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5D5BD-4351-4DD8-94D8-1E459E8948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3627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5041B-D55A-4FE0-AFF5-38151C8BF39E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6934B-6D5B-43A6-A0C3-9E19D591E1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9144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4D27D-12DC-4094-90A9-379E661DBDCD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6B87B-9AFC-45FE-A060-618B7143BF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3585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718" y="1052513"/>
            <a:ext cx="547158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28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>
          <a:xfrm>
            <a:off x="143339" y="136077"/>
            <a:ext cx="4948112" cy="107535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1600" kern="1200" cap="all" spc="-6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fontAlgn="auto">
              <a:spcAft>
                <a:spcPts val="0"/>
              </a:spcAft>
              <a:defRPr/>
            </a:pPr>
            <a:endParaRPr lang="ru-RU" sz="1800" cap="none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188913"/>
            <a:ext cx="94403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 userDrawn="1"/>
        </p:nvSpPr>
        <p:spPr>
          <a:xfrm>
            <a:off x="5091451" y="5440055"/>
            <a:ext cx="6845776" cy="107535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1600" kern="1200" cap="all" spc="-6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fontAlgn="auto">
              <a:spcAft>
                <a:spcPts val="0"/>
              </a:spcAft>
              <a:defRPr/>
            </a:pPr>
            <a:endParaRPr lang="ru-RU" sz="1800" cap="none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567" y="5516564"/>
            <a:ext cx="101811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532467" y="212725"/>
            <a:ext cx="3699933" cy="922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800" dirty="0"/>
              <a:t>Комитет по физической </a:t>
            </a:r>
            <a:br>
              <a:rPr lang="ru-RU" altLang="ru-RU" sz="1800" dirty="0"/>
            </a:br>
            <a:r>
              <a:rPr lang="ru-RU" altLang="ru-RU" sz="1800" dirty="0"/>
              <a:t>культуре и спорту </a:t>
            </a:r>
          </a:p>
          <a:p>
            <a:pPr eaLnBrk="1" hangingPunct="1">
              <a:defRPr/>
            </a:pPr>
            <a:r>
              <a:rPr lang="ru-RU" altLang="ru-RU" sz="1800" dirty="0"/>
              <a:t>Санкт-Петербурга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5187951" y="5516564"/>
            <a:ext cx="4218527" cy="120032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800">
                <a:solidFill>
                  <a:srgbClr val="1B4171"/>
                </a:solidFill>
              </a:rPr>
              <a:t>СПб ГБОУ ДОД  Городской </a:t>
            </a:r>
          </a:p>
          <a:p>
            <a:pPr eaLnBrk="1" hangingPunct="1">
              <a:defRPr/>
            </a:pPr>
            <a:r>
              <a:rPr lang="ru-RU" altLang="ru-RU" sz="1800">
                <a:solidFill>
                  <a:srgbClr val="1B4171"/>
                </a:solidFill>
              </a:rPr>
              <a:t>детско-юношеский</a:t>
            </a:r>
          </a:p>
          <a:p>
            <a:pPr eaLnBrk="1" hangingPunct="1">
              <a:defRPr/>
            </a:pPr>
            <a:r>
              <a:rPr lang="ru-RU" altLang="ru-RU" sz="1800">
                <a:solidFill>
                  <a:srgbClr val="1B4171"/>
                </a:solidFill>
              </a:rPr>
              <a:t>центр физической культуры и спорта </a:t>
            </a:r>
          </a:p>
          <a:p>
            <a:pPr eaLnBrk="1" hangingPunct="1">
              <a:defRPr/>
            </a:pPr>
            <a:endParaRPr lang="ru-RU" altLang="ru-RU" sz="1800">
              <a:solidFill>
                <a:srgbClr val="1B4171"/>
              </a:solidFill>
            </a:endParaRP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53AE6-3D22-442A-B1FF-D6E01A99A5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9901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7A7FA-6793-4E2C-9B11-F95AA4B9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A60035-774A-43B9-B510-3C739D243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000B49-9707-4F48-A3E1-2595C05CE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1BF4-1FEF-4F97-9929-4263DE13950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2CDE1F-A982-440F-8341-9C05719EC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0E5E11-DF33-46EC-8FE4-4EADFD896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FE93-037E-48A1-9927-B090102FB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782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ADED4F-7C85-4911-AEE1-034DCD311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275F5A-2250-4CD2-9507-DA056BA8AC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36FFF4-9970-46BF-BF0B-60CB57D3D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4B9E04-9CEF-495C-AEF1-8F9FFD33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1BF4-1FEF-4F97-9929-4263DE13950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2A7546-98A7-456A-987F-FB498B93C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A6EE93-9FE8-4680-8493-9AC4C91BE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FE93-037E-48A1-9927-B090102FB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136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E3D9D-B914-4A35-BEDA-26054DEF3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ADEC4B-CDDC-4A59-A41B-B0266DFA6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997163-F79A-4DE6-AA28-6A0D8C177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D6177D1-BE7F-4DC9-AF1C-D1C8810ED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15F6328-5818-4B0A-BCC9-C78BA74AF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A56A3F-030D-4705-9191-CFDB5824A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1BF4-1FEF-4F97-9929-4263DE13950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ED06A74-AD5F-44C2-BCF8-17F573EFF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500B595-02B4-4508-8CA2-07E3975B8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FE93-037E-48A1-9927-B090102FB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17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94A60-C83D-4D50-AF0F-062878FE2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24CE481-1110-4B56-B253-A96897823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1BF4-1FEF-4F97-9929-4263DE13950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F6FC13-668B-4137-87DC-D19990D22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DB747A-1526-4035-8932-78B32F28A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FE93-037E-48A1-9927-B090102FB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80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CB40196-B11E-40A8-90C0-B80EE9C9D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1BF4-1FEF-4F97-9929-4263DE13950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74D655-912D-4464-ADE3-D15FA1449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71F4C2-E498-4077-A23B-CDDF88851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FE93-037E-48A1-9927-B090102FB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402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C0E3C-3298-4BEB-A950-203437B0A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DF36D9-1180-430B-AE1D-C0DE348BF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84D27B-BEE5-49BC-9D81-F9BAF9630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C871E4-DCE0-4C7D-AE96-63203B9DC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1BF4-1FEF-4F97-9929-4263DE13950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C3B047-6EC0-48FA-A769-7006B033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72D3E5-70DB-4F42-89C2-5876DCB93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FE93-037E-48A1-9927-B090102FB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980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9D24B-D7B3-4EB9-A61C-7863E0AEA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4ABC0C1-E934-4E78-99CC-A0843C0C1F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43F955-7ABB-442D-8686-2AC6BF3EE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D7A717-CB63-4B60-878B-EFBAE0D23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1BF4-1FEF-4F97-9929-4263DE13950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E346C1-6A0A-4566-AEE0-64C73012B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CDF6AE-83B9-4F96-B9EE-7BB048A0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FE93-037E-48A1-9927-B090102FB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84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AFA72-BB94-4D3B-81EF-11CA0816C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F2F623-E8F1-4B6D-B74B-892467157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15D0FE-1FCD-432A-AC32-C2086E9A0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61BF4-1FEF-4F97-9929-4263DE13950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A87746-205A-47EC-8358-CE646AD52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14DCC6-6A3C-4AA3-B4D3-82FF84E39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9FE93-037E-48A1-9927-B090102FB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61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265BFF6-0100-424B-B4AF-F2DD6818493B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A11EA94-71AE-4168-B217-07D43BAFF3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648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hyperlink" Target="http://www.cfkis.spb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125C282-5F4D-4ED3-9AEE-8164D0AC1CF3}"/>
              </a:ext>
            </a:extLst>
          </p:cNvPr>
          <p:cNvSpPr txBox="1"/>
          <p:nvPr/>
        </p:nvSpPr>
        <p:spPr>
          <a:xfrm>
            <a:off x="5066610" y="5392722"/>
            <a:ext cx="2217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0BEE32DD-F9D0-46F1-93DC-55324B49F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5027" y="373913"/>
            <a:ext cx="883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accent1">
                    <a:lumMod val="50000"/>
                  </a:schemeClr>
                </a:solidFill>
              </a:rPr>
              <a:t>ГОСУДАРСТВЕННОЕ БЮДЖЕТНОЕ УЧРЕЖДЕНИЕ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accent1">
                    <a:lumMod val="50000"/>
                  </a:schemeClr>
                </a:solidFill>
              </a:rPr>
              <a:t>«САНКТ-ПЕТЕРБУРГСКИЙ ЦЕНТР ФИЗИЧЕСКОЙ КУЛЬТУРЫ И СПОРТА»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92236" y="2072609"/>
            <a:ext cx="9404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7" y="115533"/>
            <a:ext cx="1609743" cy="812305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51511" y="2303441"/>
            <a:ext cx="11047615" cy="20157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 ОСОБЕННОСТЯХ ПРЕДОСТАВЛЕНИЯ ГОСУДАРСТВЕННОЙ УСЛУГИ «ПРИСВОЕНИЕ СПОРТИВНЫХ РАЗРЯДОВ В ПОРЯДКЕ, УСТАНОВЛЕННОМ ФЕДЕРАЛЬНЫМ ЗАКОНОДАТЕЛЬСТВОМ РФ» ЧЕРЕЗ «ПОРТАЛ «ГОСУДАРСТВЕННЫЕ И МУНИЦИПАЛЬНЫЕ УСЛУГИ (ФУНКЦИИ) В САНКТ-ПЕТЕРБУРГЕ» В ЭЛЕКТРОННОМ ВИДЕ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622" y="115533"/>
            <a:ext cx="1130530" cy="81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79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622" y="115533"/>
            <a:ext cx="1130530" cy="811663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92236" y="2072609"/>
            <a:ext cx="9404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7" y="115533"/>
            <a:ext cx="1609743" cy="81230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321724" y="104144"/>
            <a:ext cx="9883832" cy="834439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ПОЛУЧЕНИЯ ГОСУДАРСТВЕННОЙ УСЛУГИ. ШАГ 6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26" y="927196"/>
            <a:ext cx="10058400" cy="5096327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FFC138E-2394-4FB3-8EB4-4DB525324418}"/>
              </a:ext>
            </a:extLst>
          </p:cNvPr>
          <p:cNvCxnSpPr>
            <a:cxnSpLocks/>
          </p:cNvCxnSpPr>
          <p:nvPr/>
        </p:nvCxnSpPr>
        <p:spPr>
          <a:xfrm flipV="1">
            <a:off x="2244030" y="3562406"/>
            <a:ext cx="88322" cy="2332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789529D-C46D-4C87-8E41-FC7F077465EA}"/>
              </a:ext>
            </a:extLst>
          </p:cNvPr>
          <p:cNvCxnSpPr>
            <a:cxnSpLocks/>
          </p:cNvCxnSpPr>
          <p:nvPr/>
        </p:nvCxnSpPr>
        <p:spPr>
          <a:xfrm>
            <a:off x="2191817" y="3685827"/>
            <a:ext cx="52213" cy="1098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трелка вправо 11"/>
          <p:cNvSpPr/>
          <p:nvPr/>
        </p:nvSpPr>
        <p:spPr>
          <a:xfrm>
            <a:off x="1224161" y="3421326"/>
            <a:ext cx="1064030" cy="10806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1224161" y="4449458"/>
            <a:ext cx="1064030" cy="10806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387645" y="5213555"/>
            <a:ext cx="1032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87645" y="5715746"/>
            <a:ext cx="1032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1180000" y="1994445"/>
            <a:ext cx="1064030" cy="10806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1180000" y="2464541"/>
            <a:ext cx="1064030" cy="10806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1218468" y="2924577"/>
            <a:ext cx="1064030" cy="10806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9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" grpId="0"/>
      <p:bldP spid="14" grpId="0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92236" y="2072609"/>
            <a:ext cx="9404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7" y="115533"/>
            <a:ext cx="1609743" cy="81230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471573" y="227390"/>
            <a:ext cx="10646106" cy="587948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ПОЛУЧЕНИЯ ГОСУДАРСТВЕННОЙ УСЛУГИ. ШАГ 6 </a:t>
            </a:r>
          </a:p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4367" y="1310342"/>
            <a:ext cx="11827351" cy="4009803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58775" algn="just"/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358775" algn="just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358775" algn="just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622" y="115533"/>
            <a:ext cx="1130530" cy="8116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42" y="927195"/>
            <a:ext cx="10058400" cy="49292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75655" y="1269828"/>
            <a:ext cx="1032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75654" y="1766349"/>
            <a:ext cx="1032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75654" y="2222356"/>
            <a:ext cx="1032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Иванович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1777226" y="2808713"/>
            <a:ext cx="1064030" cy="10806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1777226" y="3272260"/>
            <a:ext cx="1064030" cy="10806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1777226" y="3654764"/>
            <a:ext cx="1064030" cy="10806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975653" y="4505898"/>
            <a:ext cx="2922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Первенство Санкт-Петербурга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1777226" y="5031280"/>
            <a:ext cx="1064030" cy="10806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1777226" y="5525042"/>
            <a:ext cx="1064030" cy="10806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61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7" y="115533"/>
            <a:ext cx="1609743" cy="8123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622" y="115533"/>
            <a:ext cx="1130530" cy="8116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7" y="1371654"/>
            <a:ext cx="11303000" cy="3547786"/>
          </a:xfrm>
          <a:prstGeom prst="rect">
            <a:avLst/>
          </a:prstGeom>
        </p:spPr>
      </p:pic>
      <p:sp>
        <p:nvSpPr>
          <p:cNvPr id="17" name="Стрелка вправо 16"/>
          <p:cNvSpPr/>
          <p:nvPr/>
        </p:nvSpPr>
        <p:spPr>
          <a:xfrm>
            <a:off x="1256200" y="1892845"/>
            <a:ext cx="1064030" cy="10806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1256200" y="2414036"/>
            <a:ext cx="1064030" cy="10806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1256200" y="2961625"/>
            <a:ext cx="1064030" cy="10806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611587" y="3450023"/>
            <a:ext cx="1032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лет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11587" y="3927848"/>
            <a:ext cx="196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 «СПб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ЦФКиС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7742898" y="4610316"/>
            <a:ext cx="1064030" cy="10806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аголовок 4"/>
          <p:cNvSpPr txBox="1">
            <a:spLocks/>
          </p:cNvSpPr>
          <p:nvPr/>
        </p:nvSpPr>
        <p:spPr>
          <a:xfrm>
            <a:off x="471573" y="227390"/>
            <a:ext cx="10646106" cy="587948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ПОЛУЧЕНИЯ ГОСУДАРСТВЕННОЙ УСЛУГИ. ШАГ 6 </a:t>
            </a:r>
          </a:p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4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/>
      <p:bldP spid="22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92236" y="2072609"/>
            <a:ext cx="9404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7" y="115533"/>
            <a:ext cx="1609743" cy="812305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51289" y="1551411"/>
            <a:ext cx="11752536" cy="308709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58775" algn="just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358775" algn="just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622" y="115533"/>
            <a:ext cx="1130530" cy="8116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0" y="874598"/>
            <a:ext cx="10648074" cy="4911060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1453388" y="2072609"/>
            <a:ext cx="1064030" cy="10806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453388" y="2603008"/>
            <a:ext cx="1064030" cy="10806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471573" y="227390"/>
            <a:ext cx="10646106" cy="587948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ПОЛУЧЕНИЯ ГОСУДАРСТВЕННОЙ УСЛУГИ. ШАГ 6 </a:t>
            </a:r>
          </a:p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81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622" y="115533"/>
            <a:ext cx="1130530" cy="8116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7" y="115533"/>
            <a:ext cx="1609743" cy="81230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295979" y="293043"/>
            <a:ext cx="10041775" cy="4566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ПОЛУЧЕНИЯ ГОСУДАРСТВЕННОЙ УСЛУГИ. ШАГ 7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3" y="749684"/>
            <a:ext cx="10058400" cy="517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48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7" y="115533"/>
            <a:ext cx="1609743" cy="81230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64276" y="293043"/>
            <a:ext cx="10041775" cy="4566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ПОЛУЧЕНИЯ ГОСУДАРСТВЕННОЙ УСЛУГИ. ШАГ 7 (ПРОДОЛЖЕНИЕ)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622" y="115533"/>
            <a:ext cx="1130530" cy="8116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57" y="751223"/>
            <a:ext cx="10073411" cy="517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13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622" y="115533"/>
            <a:ext cx="1130530" cy="8116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7" y="115533"/>
            <a:ext cx="1609743" cy="81230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295979" y="293043"/>
            <a:ext cx="10041775" cy="4566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ПОЛУЧЕНИЯ ГОСУДАРСТВЕННОЙ УСЛУГИ. ШАГ 8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16" y="915052"/>
            <a:ext cx="10316094" cy="429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53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7" y="115533"/>
            <a:ext cx="1609743" cy="81230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64276" y="293043"/>
            <a:ext cx="10041775" cy="4566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ПОЛУЧЕНИЯ ГОСУДАРСТВЕННОЙ УСЛУГИ. ШАГ 8 (ПРОДОЛЖЕНИЕ)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622" y="115533"/>
            <a:ext cx="1130530" cy="8116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1" y="927194"/>
            <a:ext cx="10742614" cy="466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41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7" y="115533"/>
            <a:ext cx="1609743" cy="8123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622" y="115533"/>
            <a:ext cx="1130530" cy="8116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9" y="939988"/>
            <a:ext cx="10914608" cy="5008093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64276" y="293043"/>
            <a:ext cx="10041775" cy="4566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ПОЛУЧЕНИЯ ГОСУДАРСТВЕННОЙ УСЛУГИ. ШАГ 8 (ПРОДОЛЖЕНИЕ)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218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7" y="115533"/>
            <a:ext cx="1609743" cy="81230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311797" y="470555"/>
            <a:ext cx="9617825" cy="4566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РАССМОТРЕНИЯ ЗАЯВЛЕНИЯ ДЛЯ ПРИСВОЕНИЯ СПОРТИВНОГО РАЗРЯДА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622" y="115533"/>
            <a:ext cx="1130530" cy="811663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22127" y="1664043"/>
            <a:ext cx="11747745" cy="3146404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363"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58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Приказа Министерства спорта Российской Федерации от 19.12.2022 №  1255 «Об утверждении Положения о Единой всероссийской спортивной классификации»: </a:t>
            </a:r>
          </a:p>
          <a:p>
            <a:pPr indent="360363"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Прием, регистрация представления и документов для присвоения спортивного разряда, отказ в их приеме и регистрации, возвращение документов для присвоения спортивного разряда осуществляется Организацией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3 рабочих дней. </a:t>
            </a:r>
          </a:p>
          <a:p>
            <a:pPr indent="360363"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Основаниями для отказа в приеме, регистрации и возвращения документов для присвоения спортивного разряда является подача документов, не соответствующих требованиям. </a:t>
            </a:r>
          </a:p>
          <a:p>
            <a:pPr indent="360363"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подачи документов для присвоения спортивного разряда в электронной форме документы не возвращаются.</a:t>
            </a:r>
          </a:p>
          <a:p>
            <a:pPr indent="360363"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59.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рассмотрения документов для присвоения спортивного разряда составляет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рабочих дней со дня их регистрации. </a:t>
            </a:r>
          </a:p>
          <a:p>
            <a:pPr indent="360363"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 о присвоении или об отказе в присвоении спортивного разряда осуществляется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3 рабочих дней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окончания рассмотрения документов для присвоения спортивного разряда. </a:t>
            </a:r>
          </a:p>
        </p:txBody>
      </p:sp>
    </p:spTree>
    <p:extLst>
      <p:ext uri="{BB962C8B-B14F-4D97-AF65-F5344CB8AC3E}">
        <p14:creationId xmlns:p14="http://schemas.microsoft.com/office/powerpoint/2010/main" val="1033409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92236" y="2072609"/>
            <a:ext cx="9404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7" y="115533"/>
            <a:ext cx="1609743" cy="81230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2612127" y="267590"/>
            <a:ext cx="6364997" cy="50754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ДОКУМЕНТЫ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2127" y="1664043"/>
            <a:ext cx="11747745" cy="3146404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363"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Федеральный закон Российской Федерации от 04.12.2007 № 329-ФЗ «О физической культуре и спорте в Российской Федерации» </a:t>
            </a:r>
          </a:p>
          <a:p>
            <a:pPr indent="360363"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Приказ Министерства спорта Российской Федерации от 19.12.2022 №  1255 «Об утверждении Положения о Единой всероссийской спортивной классификации» </a:t>
            </a:r>
          </a:p>
          <a:p>
            <a:pPr indent="360363"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Распоряжение Комитета по физической культуре и спорту Санкт-Петербурга от 08.11.2016 № 462-р «О присвоении (подтверждении) спортивных разрядов, присвоении квалификационных категорий спортивных судей в Санкт-Петербурге»                (в редакции  от 16.08.2017 № 376-р)</a:t>
            </a:r>
          </a:p>
          <a:p>
            <a:pPr indent="360363"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Административный регламент Комитета по физической культуре и спорту по предоставлению государственной услуги          по присвоению спортивных разрядов и квалификационных категорий спортивных судей в порядке, установленном федеральным законодательством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622" y="115533"/>
            <a:ext cx="1130530" cy="81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47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B8AA3F-F5FB-444F-A839-F17ADD14BD8F}"/>
              </a:ext>
            </a:extLst>
          </p:cNvPr>
          <p:cNvSpPr/>
          <p:nvPr/>
        </p:nvSpPr>
        <p:spPr>
          <a:xfrm>
            <a:off x="1270787" y="3663502"/>
            <a:ext cx="83982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 198152, Санкт–Петербург, Краснопутиловская улица, д.2 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 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tsfkis@sport.gugov.spb.ru.</a:t>
            </a:r>
            <a:endParaRPr lang="en-US" b="1" i="0" u="sng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www.cfkis.spb.ru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 573-99-95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A9AC928-233F-4A99-AE47-3644FB03F968}"/>
              </a:ext>
            </a:extLst>
          </p:cNvPr>
          <p:cNvCxnSpPr>
            <a:cxnSpLocks/>
          </p:cNvCxnSpPr>
          <p:nvPr/>
        </p:nvCxnSpPr>
        <p:spPr>
          <a:xfrm>
            <a:off x="1376979" y="3663502"/>
            <a:ext cx="9004150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256" y="325745"/>
            <a:ext cx="3885595" cy="278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62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7" y="115533"/>
            <a:ext cx="1609743" cy="812305"/>
          </a:xfrm>
          <a:prstGeom prst="rect">
            <a:avLst/>
          </a:prstGeom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1776133" y="217449"/>
            <a:ext cx="8825384" cy="60783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ПОЛУЧЕНИЯ ГОСУДАРСТВЕННОЙ УСЛУГИ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622" y="115533"/>
            <a:ext cx="1130530" cy="811663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/>
          <a:stretch>
            <a:fillRect/>
          </a:stretch>
        </p:blipFill>
        <p:spPr>
          <a:xfrm>
            <a:off x="1163781" y="1233070"/>
            <a:ext cx="10050088" cy="5002867"/>
          </a:xfrm>
          <a:prstGeom prst="rect">
            <a:avLst/>
          </a:prstGeom>
        </p:spPr>
      </p:pic>
      <p:sp>
        <p:nvSpPr>
          <p:cNvPr id="2" name="Стрелка вправо 1"/>
          <p:cNvSpPr/>
          <p:nvPr/>
        </p:nvSpPr>
        <p:spPr>
          <a:xfrm>
            <a:off x="3009207" y="4763193"/>
            <a:ext cx="1064030" cy="10806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72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92236" y="2072609"/>
            <a:ext cx="9404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7" y="115533"/>
            <a:ext cx="1609743" cy="812305"/>
          </a:xfrm>
          <a:prstGeom prst="rect">
            <a:avLst/>
          </a:prstGeom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1597233" y="104144"/>
            <a:ext cx="9123219" cy="834439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ПОЛУЧЕНИЯ ГОСУДАРСТВЕННОЙ УСЛУГИ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622" y="115533"/>
            <a:ext cx="1130530" cy="811663"/>
          </a:xfrm>
          <a:prstGeom prst="rect">
            <a:avLst/>
          </a:prstGeom>
        </p:spPr>
      </p:pic>
      <p:pic>
        <p:nvPicPr>
          <p:cNvPr id="10" name="Рисунок 9" descr="C:\Users\User\YandexDisk-pogudinaanna\Скриншоты\2023-04-14_14-23-48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469" y="927196"/>
            <a:ext cx="10069982" cy="4949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702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622" y="115533"/>
            <a:ext cx="1130530" cy="811663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92236" y="2072609"/>
            <a:ext cx="9404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7" y="115533"/>
            <a:ext cx="1609743" cy="812305"/>
          </a:xfrm>
          <a:prstGeom prst="rect">
            <a:avLst/>
          </a:prstGeom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1445609" y="205050"/>
            <a:ext cx="9742515" cy="647076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ПОЛУЧЕНИЯ ГОСУДАРСТВЕННОЙ УСЛУГИ. ШАГ 1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/>
          <a:stretch>
            <a:fillRect/>
          </a:stretch>
        </p:blipFill>
        <p:spPr>
          <a:xfrm>
            <a:off x="1172094" y="1100973"/>
            <a:ext cx="9925396" cy="473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12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622" y="115533"/>
            <a:ext cx="1130530" cy="8116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7" y="115533"/>
            <a:ext cx="1609743" cy="812305"/>
          </a:xfrm>
          <a:prstGeom prst="rect">
            <a:avLst/>
          </a:prstGeom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1400023" y="160736"/>
            <a:ext cx="9750830" cy="691973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ПОЛУЧЕНИЯ ГОСУДАРСТВЕННОЙ УСЛУГИ. ШАГ 2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86" y="927194"/>
            <a:ext cx="10058400" cy="49866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1930" y="2958855"/>
            <a:ext cx="3580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«Санкт-Петербургский центр физической культуры и спорта»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22722" y="3391041"/>
            <a:ext cx="29054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 «СПб </a:t>
            </a:r>
            <a:r>
              <a:rPr lang="ru-RU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ЦФКиС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22722" y="3712495"/>
            <a:ext cx="3318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субъекта РФ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22722" y="4090308"/>
            <a:ext cx="3318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1027802755155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22722" y="4378043"/>
            <a:ext cx="3318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7805158603/780501001</a:t>
            </a:r>
          </a:p>
        </p:txBody>
      </p:sp>
    </p:spTree>
    <p:extLst>
      <p:ext uri="{BB962C8B-B14F-4D97-AF65-F5344CB8AC3E}">
        <p14:creationId xmlns:p14="http://schemas.microsoft.com/office/powerpoint/2010/main" val="107754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622" y="115533"/>
            <a:ext cx="1130530" cy="811663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92236" y="2072609"/>
            <a:ext cx="9404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7" y="115533"/>
            <a:ext cx="1609743" cy="81230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472624" y="294157"/>
            <a:ext cx="9688485" cy="4544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ПОЛУЧЕНИЯ ГОСУДАРСТВЕННОЙ УСЛУГИ. ШАГ 3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87" y="927195"/>
            <a:ext cx="11008424" cy="49582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77032" y="3465296"/>
            <a:ext cx="1393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77032" y="3782534"/>
            <a:ext cx="1393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77032" y="4090311"/>
            <a:ext cx="1393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Андреевна</a:t>
            </a:r>
          </a:p>
        </p:txBody>
      </p:sp>
    </p:spTree>
    <p:extLst>
      <p:ext uri="{BB962C8B-B14F-4D97-AF65-F5344CB8AC3E}">
        <p14:creationId xmlns:p14="http://schemas.microsoft.com/office/powerpoint/2010/main" val="197653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622" y="115533"/>
            <a:ext cx="1130530" cy="811663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92236" y="2072609"/>
            <a:ext cx="9404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7" y="115533"/>
            <a:ext cx="1609743" cy="81230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441451" y="167641"/>
            <a:ext cx="9750830" cy="707446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ПОЛУЧЕНИЯ ГОСУДАРСТВЕННОЙ УСЛУГИ. ШАГ 4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15" y="875087"/>
            <a:ext cx="11291769" cy="48146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3264" y="2986051"/>
            <a:ext cx="1401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 (812) 409-84-92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53264" y="3525156"/>
            <a:ext cx="1901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tsfkis@sport.gugov.spb.ru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2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622" y="115533"/>
            <a:ext cx="1130530" cy="811663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92236" y="2072609"/>
            <a:ext cx="9404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7" y="115533"/>
            <a:ext cx="1609743" cy="812305"/>
          </a:xfrm>
          <a:prstGeom prst="rect">
            <a:avLst/>
          </a:prstGeom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1396537" y="163999"/>
            <a:ext cx="9728661" cy="698441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ПОЛУЧЕНИЯ ГОСУДАРСТВЕННОЙ УСЛУГИ. ШАГ 5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870584"/>
            <a:ext cx="10058400" cy="50978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8451" y="3280986"/>
            <a:ext cx="2116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 г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28451" y="3955164"/>
            <a:ext cx="2116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Краснопутиловская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8451" y="4564763"/>
            <a:ext cx="2116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лит. 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28451" y="5250715"/>
            <a:ext cx="2116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198152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92213" y="3289325"/>
            <a:ext cx="2116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Кировский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92213" y="4093663"/>
            <a:ext cx="2116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 2, лит. 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28451" y="2773300"/>
            <a:ext cx="3871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 г,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Краснопутиловская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37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5218</TotalTime>
  <Words>561</Words>
  <Application>Microsoft Office PowerPoint</Application>
  <PresentationFormat>Широкоэкранный</PresentationFormat>
  <Paragraphs>66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Специальное оформление</vt:lpstr>
      <vt:lpstr>ОБ ОСОБЕННОСТЯХ ПРЕДОСТАВЛЕНИЯ ГОСУДАРСТВЕННОЙ УСЛУГИ «ПРИСВОЕНИЕ СПОРТИВНЫХ РАЗРЯДОВ В ПОРЯДКЕ, УСТАНОВЛЕННОМ ФЕДЕРАЛЬНЫМ ЗАКОНОДАТЕЛЬСТВОМ РФ» ЧЕРЕЗ «ПОРТАЛ «ГОСУДАРСТВЕННЫЕ И МУНИЦИПАЛЬНЫЕ УСЛУГИ (ФУНКЦИИ) В САНКТ-ПЕТЕРБУРГЕ» В ЭЛЕКТРОННОМ ВИДЕ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amirbug@icloud.com</dc:creator>
  <cp:lastModifiedBy>HP</cp:lastModifiedBy>
  <cp:revision>249</cp:revision>
  <cp:lastPrinted>2020-09-28T14:05:36Z</cp:lastPrinted>
  <dcterms:created xsi:type="dcterms:W3CDTF">2020-06-14T13:15:19Z</dcterms:created>
  <dcterms:modified xsi:type="dcterms:W3CDTF">2023-11-15T12:27:48Z</dcterms:modified>
</cp:coreProperties>
</file>